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d82c33de5f452d" /><Relationship Type="http://schemas.openxmlformats.org/officeDocument/2006/relationships/extended-properties" Target="/docProps/app.xml" Id="Rc69ba4c170b9432a" /><Relationship Type="http://schemas.openxmlformats.org/officeDocument/2006/relationships/officeDocument" Target="/ppt/presentation.xml" Id="R095d5cc4c1084a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88af3fe48c45d3"/>
  </p:sldMasterIdLst>
  <p:notesMasterIdLst>
    <p:notesMasterId xmlns:r="http://schemas.openxmlformats.org/officeDocument/2006/relationships" r:id="R6983c0dc415544e8"/>
  </p:notesMasterIdLst>
  <p:sldIdLst>
    <p:sldId xmlns:r="http://schemas.openxmlformats.org/officeDocument/2006/relationships" id="256" r:id="R52d8f62156c04a95"/>
    <p:sldId xmlns:r="http://schemas.openxmlformats.org/officeDocument/2006/relationships" id="257" r:id="Rc05f5078ac0a4c75"/>
    <p:sldId xmlns:r="http://schemas.openxmlformats.org/officeDocument/2006/relationships" id="258" r:id="Ra241aadd4cf04b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59081157254031" /><Relationship Type="http://schemas.openxmlformats.org/officeDocument/2006/relationships/slideMaster" Target="/ppt/slideMasters/slideMaster1.xml" Id="R8288af3fe48c45d3" /><Relationship Type="http://schemas.openxmlformats.org/officeDocument/2006/relationships/notesMaster" Target="/ppt/notesMasters/notesMaster1.xml" Id="R6983c0dc415544e8" /><Relationship Type="http://schemas.openxmlformats.org/officeDocument/2006/relationships/presProps" Target="/ppt/presProps.xml" Id="R0c287a70353f4f38" /><Relationship Type="http://schemas.openxmlformats.org/officeDocument/2006/relationships/tableStyles" Target="/ppt/tableStyles.xml" Id="Rcf39e86d16bf47a3" /><Relationship Type="http://schemas.openxmlformats.org/officeDocument/2006/relationships/slide" Target="/ppt/slides/slide1.xml" Id="R52d8f62156c04a95" /><Relationship Type="http://schemas.openxmlformats.org/officeDocument/2006/relationships/slide" Target="/ppt/slides/slide2.xml" Id="Rc05f5078ac0a4c75" /><Relationship Type="http://schemas.openxmlformats.org/officeDocument/2006/relationships/slide" Target="/ppt/slides/slide3.xml" Id="Ra241aadd4cf04b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f14458eae541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150366001e425e" /><Relationship Type="http://schemas.openxmlformats.org/officeDocument/2006/relationships/notesMaster" Target="/ppt/notesMasters/notesMaster1.xml" Id="R3ca24eaa2dea4c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716a629a9c4694" /><Relationship Type="http://schemas.openxmlformats.org/officeDocument/2006/relationships/notesMaster" Target="/ppt/notesMasters/notesMaster1.xml" Id="R9a229029dc0d41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a3fe4a4e9549dc" /><Relationship Type="http://schemas.openxmlformats.org/officeDocument/2006/relationships/notesMaster" Target="/ppt/notesMasters/notesMaster1.xml" Id="R9ec722b47de54d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Self-initiated portfolio sample using fictional data. Source: https://hectorarriolai.github.io/practical-tools-demos/demos/sales-report/sample-sales.csv . USD values. Net sales = gross sales minus refunds for the same cohort. Costs and taxes are excluded. No real client revenue or business performance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Self-initiated portfolio sample using fictional data. Source: https://hectorarriolai.github.io/practical-tools-demos/demos/sales-report/sample-sales.csv . USD values. Net sales = gross sales minus refunds for the same cohort. Costs and taxes are excluded. No real client revenue or business performance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Self-initiated portfolio sample using fictional data. Source: https://hectorarriolai.github.io/practical-tools-demos/demos/sales-report/sample-sales.csv . USD values. Net sales = gross sales minus refunds for the same cohort. Costs and taxes are excluded. No real client revenue or business performance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6ca7f5da3341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a790ad849e488b" /><Relationship Type="http://schemas.openxmlformats.org/officeDocument/2006/relationships/slideLayout" Target="/ppt/slideLayouts/slideLayout1.xml" Id="R9cfbb6dd0f9c49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fbb6dd0f9c49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eb8356fd148bd" /><Relationship Type="http://schemas.openxmlformats.org/officeDocument/2006/relationships/notesSlide" Target="/ppt/notesSlides/notesSlide1.xml" Id="Rfa89c652309e40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8195db4db4d9a" /><Relationship Type="http://schemas.openxmlformats.org/officeDocument/2006/relationships/chart" Target="/ppt/slides/charts/chart1.xml" Id="R9efd534d261c46c0" /><Relationship Type="http://schemas.openxmlformats.org/officeDocument/2006/relationships/notesSlide" Target="/ppt/notesSlides/notesSlide2.xml" Id="Re797e80e990547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61b73ed37543f2" /><Relationship Type="http://schemas.openxmlformats.org/officeDocument/2006/relationships/notesSlide" Target="/ppt/notesSlides/notesSlide3.xml" Id="R284ccdadbef044f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Net sales (USD)</c:v>
          </c:tx>
          <c:spPr>
            <a:solidFill xmlns:a="http://schemas.openxmlformats.org/drawingml/2006/main">
              <a:srgbClr val="153B35"/>
            </a:solidFill>
          </c:spPr>
          <c:cat>
            <c:strRef>
              <c:f>'Chart Data'!$A$2:$A$7</c:f>
              <c:strCache>
                <c:ptCount val="6"/>
                <c:pt idx="0">
                  <c:v>10 Aug</c:v>
                </c:pt>
                <c:pt idx="1">
                  <c:v>17 Aug</c:v>
                </c:pt>
                <c:pt idx="2">
                  <c:v>24 Aug</c:v>
                </c:pt>
                <c:pt idx="3">
                  <c:v>31 Aug</c:v>
                </c:pt>
                <c:pt idx="4">
                  <c:v>7 Sep</c:v>
                </c:pt>
                <c:pt idx="5">
                  <c:v>14 Sep</c:v>
                </c:pt>
              </c:strCache>
            </c:strRef>
          </c:cat>
          <c:val>
            <c:numRef>
              <c:f>'Chart Data'!$B$2:$B$7</c:f>
              <c:numCache>
                <c:formatCode>#,##0</c:formatCode>
                <c:ptCount val="6"/>
                <c:pt idx="0">
                  <c:v>6600</c:v>
                </c:pt>
                <c:pt idx="1">
                  <c:v>7250</c:v>
                </c:pt>
                <c:pt idx="2">
                  <c:v>7800</c:v>
                </c:pt>
                <c:pt idx="3">
                  <c:v>8800</c:v>
                </c:pt>
                <c:pt idx="4">
                  <c:v>10070</c:v>
                </c:pt>
                <c:pt idx="5">
                  <c:v>11750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53B3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E1D6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4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1D6"/>
              </a:solidFill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350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162DCC-5846-4C26-A16C-BC2D5E18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153B3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153B35"/>
                </a:solidFill>
                <a:latin typeface="Arial"/>
                <a:ea typeface="Arial"/>
                <a:cs typeface="Arial"/>
              </a:rPr>
              <a:t>Sales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31F63-1A18-4527-A61B-4A11A23A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10 August to 14 September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1C5C68-F187-49DA-9F22-DB2874E3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1066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153B35"/>
                </a:solidFill>
                <a:latin typeface="Arial"/>
                <a:ea typeface="Arial"/>
                <a:cs typeface="Arial"/>
              </a:defRPr>
            </a:pPr>
            <a:r>
              <a:rPr sz="7200" b="1">
                <a:solidFill>
                  <a:srgbClr val="153B35"/>
                </a:solidFill>
                <a:latin typeface="Arial"/>
                <a:ea typeface="Arial"/>
                <a:cs typeface="Arial"/>
              </a:rPr>
              <a:t>US$52,270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A14A1-2BDD-4127-9276-BFD8A39C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Net sales across six sample weeks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BA857E-F509-4F10-B22C-95D259BF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Fictional data. Portfolio demonstration.</a:t>
            </a:r>
          </a:p>
        </p:txBody>
      </p:sp>
    </p:spTree>
    <p:extLst>
      <p:ext uri="{BB962C8B-B14F-4D97-AF65-F5344CB8AC3E}">
        <p14:creationId xmlns:p14="http://schemas.microsoft.com/office/powerpoint/2010/main" val="10584318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FDFD1-1DA7-4A53-8AB6-4157C580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53B35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B35"/>
                </a:solidFill>
                <a:latin typeface="Arial"/>
                <a:ea typeface="Arial"/>
                <a:cs typeface="Arial"/>
              </a:rPr>
              <a:t>Net sales by week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61C94-0B4B-451D-B33B-87455115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USD. Week starts Monday.</a:t>
            </a:r>
          </a:p>
        </p:txBody>
      </p:sp>
      <p:graphicFrame>
        <p:nvGraphicFramePr>
          <p:cNvPr id="8" name="Chart"/>
          <p:cNvGraphicFramePr/>
          <p:nvPr/>
        </p:nvGraphicFramePr>
        <p:xfrm>
          <a:off xmlns:a="http://schemas.openxmlformats.org/drawingml/2006/main" x="685800" y="1762125"/>
          <a:ext xmlns:a="http://schemas.openxmlformats.org/drawingml/2006/main" cx="10820400" cy="36671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efd534d261c46c0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E7EBC-55B6-4858-8C3E-DB18E0BC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Net sales subtract refunds from gross sales. Costs and taxes are excluded.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FAB4D6-45A5-4927-AD65-C93FBAF3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Fictional data. Portfolio demonstration.</a:t>
            </a:r>
          </a:p>
        </p:txBody>
      </p:sp>
    </p:spTree>
    <p:extLst>
      <p:ext uri="{BB962C8B-B14F-4D97-AF65-F5344CB8AC3E}">
        <p14:creationId xmlns:p14="http://schemas.microsoft.com/office/powerpoint/2010/main" val="18017842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38419-9519-4F3B-94BC-DB7B2E32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53B35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3B35"/>
                </a:solidFill>
                <a:latin typeface="Arial"/>
                <a:ea typeface="Arial"/>
                <a:cs typeface="Arial"/>
              </a:rPr>
              <a:t>Channel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82EFD-CDB7-49E1-8F35-8792449B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10 Aug to 14 Sep 2026. Amounts in USD.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85800" y="2057400"/>
          <a:ext xmlns:a="http://schemas.openxmlformats.org/drawingml/2006/main" cx="10820400" cy="3000375"/>
        </p:xfrm>
        <a:graphic xmlns:a="http://schemas.openxmlformats.org/drawingml/2006/main">
          <a:graphicData uri="http://schemas.openxmlformats.org/drawingml/2006/table">
            <a:tbl>
              <a:tblPr firstRow="1" lastRow="1" bandRow="0"/>
              <a:tblGrid>
                <a:gridCol w="2667000"/>
                <a:gridCol w="1524000"/>
                <a:gridCol w="2238375"/>
                <a:gridCol w="1962150"/>
                <a:gridCol w="2428875"/>
              </a:tblGrid>
              <a:tr h="6000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Channel</a:t>
                      </a:r>
                    </a:p>
                  </a:txBody>
                  <a:tcPr marL="91440" marR="91440" marT="45720" marB="45720">
                    <a:solidFill>
                      <a:srgbClr val="153B3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Orders</a:t>
                      </a:r>
                    </a:p>
                  </a:txBody>
                  <a:tcPr marL="91440" marR="91440" marT="45720" marB="45720">
                    <a:solidFill>
                      <a:srgbClr val="153B3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Gross sales</a:t>
                      </a:r>
                    </a:p>
                  </a:txBody>
                  <a:tcPr marL="91440" marR="91440" marT="45720" marB="45720">
                    <a:solidFill>
                      <a:srgbClr val="153B3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Refunds</a:t>
                      </a:r>
                    </a:p>
                  </a:txBody>
                  <a:tcPr marL="91440" marR="91440" marT="45720" marB="45720">
                    <a:solidFill>
                      <a:srgbClr val="153B3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Net sales</a:t>
                      </a:r>
                    </a:p>
                  </a:txBody>
                  <a:tcPr marL="91440" marR="91440" marT="45720" marB="45720">
                    <a:solidFill>
                      <a:srgbClr val="153B35"/>
                    </a:solidFill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Direct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262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19,600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390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19,210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Partners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162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13,320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13,230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Paid search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307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20,640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810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19,830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00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91440" marR="91440" marT="45720" marB="45720">
                    <a:solidFill>
                      <a:srgbClr val="F4F1E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731</a:t>
                      </a:r>
                    </a:p>
                  </a:txBody>
                  <a:tcPr marL="91440" marR="91440" marT="45720" marB="45720">
                    <a:solidFill>
                      <a:srgbClr val="F4F1E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53,560</a:t>
                      </a:r>
                    </a:p>
                  </a:txBody>
                  <a:tcPr marL="91440" marR="91440" marT="45720" marB="45720">
                    <a:solidFill>
                      <a:srgbClr val="F4F1E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1,290</a:t>
                      </a:r>
                    </a:p>
                  </a:txBody>
                  <a:tcPr marL="91440" marR="91440" marT="45720" marB="45720">
                    <a:solidFill>
                      <a:srgbClr val="F4F1E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53B35"/>
                          </a:solidFill>
                          <a:latin typeface="Arial"/>
                          <a:ea typeface="Arial"/>
                          <a:cs typeface="Arial"/>
                        </a:rPr>
                        <a:t>52,270</a:t>
                      </a:r>
                    </a:p>
                  </a:txBody>
                  <a:tcPr marL="91440" marR="91440" marT="45720" marB="45720">
                    <a:solidFill>
                      <a:srgbClr val="F4F1E9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68045-089D-4C41-A1E1-3C8B158D5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18 source rows. Channel totals reconcile to the six-week sample.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65699-34BB-4A8E-B8D9-A3D9EC13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71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B716B"/>
                </a:solidFill>
                <a:latin typeface="Arial"/>
                <a:ea typeface="Arial"/>
                <a:cs typeface="Arial"/>
              </a:rPr>
              <a:t>Fictional data. Portfolio demonstration.</a:t>
            </a:r>
          </a:p>
        </p:txBody>
      </p:sp>
    </p:spTree>
    <p:extLst>
      <p:ext uri="{BB962C8B-B14F-4D97-AF65-F5344CB8AC3E}">
        <p14:creationId xmlns:p14="http://schemas.microsoft.com/office/powerpoint/2010/main" val="14058083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2026-09-21T08:31:43.7080000Z</dcterms:created>
  <dcterms:modified xsi:type="dcterms:W3CDTF">2026-09-21T08:31:43.7080000Z</dcterms:modified>
</coreProperties>
</file>